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7" r:id="rId2"/>
    <p:sldId id="260" r:id="rId3"/>
    <p:sldId id="261" r:id="rId4"/>
    <p:sldId id="266" r:id="rId5"/>
    <p:sldId id="265" r:id="rId6"/>
    <p:sldId id="262" r:id="rId7"/>
    <p:sldId id="278" r:id="rId8"/>
    <p:sldId id="27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0" r:id="rId20"/>
    <p:sldId id="264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FAB"/>
    <a:srgbClr val="93D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85DD2-26CD-FD48-A088-4FE04EA7E013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B0A14-0ECB-5845-A1D4-01BA23B66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1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B0A14-0ECB-5845-A1D4-01BA23B668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0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F2F16F-20A7-EB4F-976E-B2F6B563535E}" type="datetimeFigureOut">
              <a:rPr lang="en-US" smtClean="0"/>
              <a:t>14-09-30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D6BD2E-2158-074B-BFFB-BDF4113066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olarship@ihiubc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hiubc.com/observership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observerships@ihiub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1470025"/>
          </a:xfrm>
        </p:spPr>
        <p:txBody>
          <a:bodyPr>
            <a:noAutofit/>
          </a:bodyPr>
          <a:lstStyle/>
          <a:p>
            <a:r>
              <a:rPr lang="en-US" sz="4200" dirty="0" smtClean="0"/>
              <a:t>Institute for Healthcare Improvement</a:t>
            </a:r>
            <a:br>
              <a:rPr lang="en-US" sz="4200" dirty="0" smtClean="0"/>
            </a:br>
            <a:r>
              <a:rPr lang="en-US" sz="4200" dirty="0" smtClean="0"/>
              <a:t>Open School</a:t>
            </a:r>
            <a:br>
              <a:rPr lang="en-US" sz="4200" dirty="0" smtClean="0"/>
            </a:br>
            <a:r>
              <a:rPr lang="en-US" sz="4200" dirty="0" smtClean="0">
                <a:solidFill>
                  <a:srgbClr val="93D106"/>
                </a:solidFill>
                <a:latin typeface="+mn-lt"/>
              </a:rPr>
              <a:t>UBC Chapter</a:t>
            </a:r>
            <a:endParaRPr lang="en-US" sz="4200" dirty="0">
              <a:solidFill>
                <a:srgbClr val="93D106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5904656"/>
            <a:ext cx="3505200" cy="7647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September 29, 2014</a:t>
            </a:r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73"/>
          <a:stretch>
            <a:fillRect/>
          </a:stretch>
        </p:blipFill>
        <p:spPr>
          <a:xfrm>
            <a:off x="3011298" y="239548"/>
            <a:ext cx="1568202" cy="1493251"/>
          </a:xfrm>
          <a:prstGeom prst="rect">
            <a:avLst/>
          </a:prstGeom>
        </p:spPr>
      </p:pic>
      <p:pic>
        <p:nvPicPr>
          <p:cNvPr id="6" name="Picture 5" descr="UBC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270" y="228600"/>
            <a:ext cx="1111145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7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QuIP</a:t>
            </a:r>
            <a:r>
              <a:rPr lang="en-US" dirty="0" smtClean="0"/>
              <a:t> Workshop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24364"/>
            <a:ext cx="7662864" cy="3912899"/>
          </a:xfrm>
        </p:spPr>
        <p:txBody>
          <a:bodyPr>
            <a:normAutofit/>
          </a:bodyPr>
          <a:lstStyle/>
          <a:p>
            <a:r>
              <a:rPr lang="en-US" dirty="0"/>
              <a:t>Based on the IHI Open School modules online</a:t>
            </a:r>
          </a:p>
          <a:p>
            <a:r>
              <a:rPr lang="en-US" dirty="0" smtClean="0"/>
              <a:t>A </a:t>
            </a:r>
            <a:r>
              <a:rPr lang="en-US" dirty="0"/>
              <a:t>series of four 50 minute lunch time workshops with…</a:t>
            </a:r>
          </a:p>
          <a:p>
            <a:pPr lvl="1"/>
            <a:r>
              <a:rPr lang="en-US" dirty="0"/>
              <a:t>Exciting guest speakers with expertise in the field</a:t>
            </a:r>
          </a:p>
          <a:p>
            <a:pPr lvl="1"/>
            <a:r>
              <a:rPr lang="en-US" dirty="0"/>
              <a:t>Interactive, hands-on, and multimedia approach</a:t>
            </a:r>
          </a:p>
          <a:p>
            <a:pPr lvl="1"/>
            <a:r>
              <a:rPr lang="en-US" dirty="0"/>
              <a:t>….and free lunch!</a:t>
            </a:r>
          </a:p>
          <a:p>
            <a:pPr lvl="1"/>
            <a:endParaRPr lang="en-US" dirty="0"/>
          </a:p>
          <a:p>
            <a:r>
              <a:rPr lang="en-US" dirty="0"/>
              <a:t>A certificate of completion will be awarded to students who attend all four workshops</a:t>
            </a:r>
          </a:p>
          <a:p>
            <a:pPr lvl="1"/>
            <a:r>
              <a:rPr lang="en-US" dirty="0"/>
              <a:t>Open to students from all academic backgrounds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035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QuIP</a:t>
            </a:r>
            <a:r>
              <a:rPr lang="en-US" dirty="0" smtClean="0"/>
              <a:t> Workshop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55274"/>
            <a:ext cx="7662864" cy="368199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Fall series</a:t>
            </a:r>
            <a:r>
              <a:rPr lang="en-US" b="1" u="sng" dirty="0" smtClean="0"/>
              <a:t>: </a:t>
            </a:r>
            <a:r>
              <a:rPr lang="en-US" b="1" u="sng" dirty="0"/>
              <a:t>Quality Improvement</a:t>
            </a:r>
            <a:endParaRPr lang="en-US" b="1" u="sng" dirty="0" smtClean="0"/>
          </a:p>
          <a:p>
            <a:r>
              <a:rPr lang="en-US" dirty="0" smtClean="0"/>
              <a:t>Where</a:t>
            </a:r>
            <a:r>
              <a:rPr lang="en-US" dirty="0"/>
              <a:t>: UBC Point Grey Campus</a:t>
            </a:r>
          </a:p>
          <a:p>
            <a:pPr lvl="1"/>
            <a:r>
              <a:rPr lang="en-US" dirty="0"/>
              <a:t>Life Sciences Centre, Room 1312 (CMR)</a:t>
            </a:r>
          </a:p>
          <a:p>
            <a:r>
              <a:rPr lang="en-US" dirty="0"/>
              <a:t>When: </a:t>
            </a:r>
          </a:p>
          <a:p>
            <a:pPr lvl="1"/>
            <a:r>
              <a:rPr lang="en-US" sz="1850" dirty="0"/>
              <a:t>October 14: “Human Factors and Barriers to Change”</a:t>
            </a:r>
          </a:p>
          <a:p>
            <a:pPr lvl="1"/>
            <a:r>
              <a:rPr lang="en-US" sz="1850" dirty="0"/>
              <a:t>October 21: “Overcoming Barriers to Change in QI”</a:t>
            </a:r>
          </a:p>
          <a:p>
            <a:pPr lvl="1"/>
            <a:r>
              <a:rPr lang="en-US" sz="1850" dirty="0"/>
              <a:t>October 28: “Plan, Do, Study, Act”</a:t>
            </a:r>
          </a:p>
          <a:p>
            <a:pPr lvl="1"/>
            <a:r>
              <a:rPr lang="en-US" sz="1850" dirty="0"/>
              <a:t>November 4: “Reviewing and Formulating Projects in QI</a:t>
            </a:r>
            <a:r>
              <a:rPr lang="en-US" sz="1900" dirty="0"/>
              <a:t>”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8" name="Picture 7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9" name="Picture 8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674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A" sz="2400" dirty="0"/>
              <a:t>IHI UBC &amp; BCPSQC offers a scholarship to </a:t>
            </a:r>
            <a:r>
              <a:rPr lang="en-CA" sz="2400" dirty="0" smtClean="0"/>
              <a:t>support </a:t>
            </a:r>
            <a:r>
              <a:rPr lang="en-CA" sz="2400" dirty="0"/>
              <a:t>students in pursuing </a:t>
            </a:r>
            <a:r>
              <a:rPr lang="en-CA" sz="2400" dirty="0" smtClean="0"/>
              <a:t>educational opportunities </a:t>
            </a:r>
            <a:r>
              <a:rPr lang="en-CA" sz="2400" dirty="0"/>
              <a:t>to </a:t>
            </a:r>
            <a:r>
              <a:rPr lang="en-CA" sz="2400" dirty="0" smtClean="0"/>
              <a:t>develop knowledge </a:t>
            </a:r>
            <a:r>
              <a:rPr lang="en-CA" sz="2400" dirty="0"/>
              <a:t>and skills </a:t>
            </a:r>
            <a:r>
              <a:rPr lang="en-CA" sz="2400" dirty="0" smtClean="0"/>
              <a:t>in healthcare </a:t>
            </a:r>
            <a:r>
              <a:rPr lang="en-CA" sz="2400" dirty="0"/>
              <a:t>quality improvement!</a:t>
            </a:r>
          </a:p>
          <a:p>
            <a:pPr>
              <a:lnSpc>
                <a:spcPct val="150000"/>
              </a:lnSpc>
            </a:pPr>
            <a:endParaRPr lang="en-CA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2679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u="sng" dirty="0" err="1" smtClean="0"/>
              <a:t>Elligibility</a:t>
            </a:r>
            <a:endParaRPr lang="en-CA" sz="2400" b="1" u="sng" dirty="0" smtClean="0"/>
          </a:p>
          <a:p>
            <a:pPr marL="514350" indent="-514350">
              <a:buAutoNum type="arabicPeriod"/>
            </a:pPr>
            <a:r>
              <a:rPr lang="en-CA" sz="2400" dirty="0" smtClean="0"/>
              <a:t>Full</a:t>
            </a:r>
            <a:r>
              <a:rPr lang="en-CA" sz="2400" dirty="0"/>
              <a:t>-time UBC students in a health-related discipline </a:t>
            </a:r>
          </a:p>
          <a:p>
            <a:pPr marL="514350" indent="-514350">
              <a:buAutoNum type="arabicPeriod"/>
            </a:pPr>
            <a:r>
              <a:rPr lang="en-CA" sz="2400" dirty="0"/>
              <a:t>IHI UBC members</a:t>
            </a:r>
          </a:p>
          <a:p>
            <a:pPr marL="514350" indent="-514350">
              <a:buNone/>
            </a:pPr>
            <a:r>
              <a:rPr lang="en-CA" sz="2400" dirty="0"/>
              <a:t> </a:t>
            </a:r>
            <a:br>
              <a:rPr lang="en-CA" sz="2400" dirty="0"/>
            </a:br>
            <a:endParaRPr lang="en-CA" sz="2400" dirty="0"/>
          </a:p>
          <a:p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5636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u="sng" dirty="0" smtClean="0"/>
              <a:t>Required Materials:</a:t>
            </a:r>
          </a:p>
          <a:p>
            <a:pPr marL="0" indent="0">
              <a:buNone/>
            </a:pPr>
            <a:r>
              <a:rPr lang="en-CA" sz="2400" b="1" dirty="0" smtClean="0"/>
              <a:t>1</a:t>
            </a:r>
            <a:r>
              <a:rPr lang="en-CA" sz="2400" b="1" dirty="0"/>
              <a:t>.   </a:t>
            </a:r>
            <a:r>
              <a:rPr lang="en-CA" sz="2400" dirty="0"/>
              <a:t> Letter of intent 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b="1" dirty="0"/>
              <a:t>2. </a:t>
            </a:r>
            <a:r>
              <a:rPr lang="en-CA" sz="2400" dirty="0"/>
              <a:t>  Current Resume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b="1" dirty="0"/>
              <a:t>3.</a:t>
            </a:r>
            <a:r>
              <a:rPr lang="en-CA" sz="2400" dirty="0"/>
              <a:t>   Additional information</a:t>
            </a:r>
          </a:p>
          <a:p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1831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Deadline for submission: </a:t>
            </a:r>
            <a:r>
              <a:rPr lang="en-CA" sz="2400" b="1" dirty="0"/>
              <a:t>Friday October 10th, 2014 at 9pm.</a:t>
            </a:r>
            <a:r>
              <a:rPr lang="en-CA" sz="2400" dirty="0"/>
              <a:t> </a:t>
            </a:r>
          </a:p>
          <a:p>
            <a:pPr>
              <a:buNone/>
            </a:pPr>
            <a:endParaRPr lang="en-CA" sz="2400" dirty="0"/>
          </a:p>
          <a:p>
            <a:r>
              <a:rPr lang="en-CA" sz="2400" dirty="0"/>
              <a:t>Please email the required documents to </a:t>
            </a:r>
            <a:r>
              <a:rPr lang="en-CA" sz="2400" dirty="0">
                <a:hlinkClick r:id="rId2"/>
              </a:rPr>
              <a:t>scholarship@ihiubc.com</a:t>
            </a:r>
            <a:r>
              <a:rPr lang="en-CA" sz="2400" dirty="0"/>
              <a:t> (with subject line: IHI Scholarship Application)</a:t>
            </a:r>
          </a:p>
          <a:p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4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1488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Observership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u="sng" dirty="0"/>
              <a:t>What:</a:t>
            </a:r>
            <a:r>
              <a:rPr lang="en-CA" dirty="0"/>
              <a:t>  A unique opportunity for students to gain real-world insight into the administrative and business-related processes in health care to improve the quality of care and safety of patients</a:t>
            </a:r>
          </a:p>
          <a:p>
            <a:r>
              <a:rPr lang="en-CA" b="1" u="sng" dirty="0"/>
              <a:t>How:</a:t>
            </a:r>
            <a:r>
              <a:rPr lang="en-CA" dirty="0"/>
              <a:t>  You’ll be matched with an experienced healthcare professional working in quality improvement at Vancouver Coastal Health to shadow and learn for a day</a:t>
            </a:r>
          </a:p>
          <a:p>
            <a:pPr lvl="1"/>
            <a:r>
              <a:rPr lang="en-CA" dirty="0"/>
              <a:t>5 different mentors working in areas such as: human factors,  NSQIP, infection control, and accreditation 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2560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Observership</a:t>
            </a:r>
            <a:r>
              <a:rPr lang="en-US" dirty="0"/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b="1" u="sng" dirty="0"/>
              <a:t>Why Should I Participate? </a:t>
            </a:r>
          </a:p>
          <a:p>
            <a:pPr lvl="1"/>
            <a:r>
              <a:rPr lang="en-CA" sz="2200" dirty="0"/>
              <a:t>Gain valuable insight into healthcare quality improvement and how it impacts the health system and patients, both practically and theoretically </a:t>
            </a:r>
          </a:p>
          <a:p>
            <a:pPr lvl="1"/>
            <a:r>
              <a:rPr lang="en-CA" sz="2200" dirty="0"/>
              <a:t>Establish a relationship with an experienced health care professional 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1185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Observership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b="1" u="sng" dirty="0"/>
              <a:t>How Can I Apply? </a:t>
            </a:r>
          </a:p>
          <a:p>
            <a:pPr lvl="1"/>
            <a:r>
              <a:rPr lang="en-CA" sz="2200" dirty="0"/>
              <a:t>Go to </a:t>
            </a:r>
            <a:r>
              <a:rPr lang="en-CA" sz="2200" dirty="0">
                <a:hlinkClick r:id="rId2"/>
              </a:rPr>
              <a:t>www.ihiubc.com/observerships</a:t>
            </a:r>
            <a:r>
              <a:rPr lang="en-CA" sz="2200" dirty="0"/>
              <a:t> </a:t>
            </a:r>
          </a:p>
          <a:p>
            <a:pPr lvl="1"/>
            <a:r>
              <a:rPr lang="en-CA" sz="2200" dirty="0"/>
              <a:t>Register using the online form and complete 3 short IHI Open School Courses (~ 1 </a:t>
            </a:r>
            <a:r>
              <a:rPr lang="en-CA" sz="2200" dirty="0" err="1"/>
              <a:t>hr</a:t>
            </a:r>
            <a:r>
              <a:rPr lang="en-CA" sz="2200" dirty="0"/>
              <a:t>) to gain theoretical understanding of QI to support your </a:t>
            </a:r>
            <a:r>
              <a:rPr lang="en-CA" sz="2200" dirty="0" err="1"/>
              <a:t>observership</a:t>
            </a:r>
            <a:r>
              <a:rPr lang="en-CA" sz="2200" dirty="0"/>
              <a:t> 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4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9293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Observership</a:t>
            </a:r>
            <a:r>
              <a:rPr lang="en-CA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b="1" u="sng" dirty="0"/>
              <a:t>UBC IHI Practicum Opportunity</a:t>
            </a:r>
          </a:p>
          <a:p>
            <a:pPr lvl="1"/>
            <a:r>
              <a:rPr lang="en-CA" dirty="0"/>
              <a:t>We are working to pilot a practicum opportunity in the coming months</a:t>
            </a:r>
          </a:p>
          <a:p>
            <a:pPr lvl="1"/>
            <a:r>
              <a:rPr lang="en-CA" dirty="0"/>
              <a:t>The practicum would allow for a longer relationship with a mentor where you can gain more practical experience implementing the Model of Improvement and PDSA cycles for a real health care problem </a:t>
            </a:r>
          </a:p>
          <a:p>
            <a:pPr lvl="1"/>
            <a:r>
              <a:rPr lang="en-CA" dirty="0"/>
              <a:t>Please contact </a:t>
            </a:r>
            <a:r>
              <a:rPr lang="en-CA" dirty="0" err="1"/>
              <a:t>Kan</a:t>
            </a:r>
            <a:r>
              <a:rPr lang="en-CA" dirty="0"/>
              <a:t> Cheung or Marissa Mar at </a:t>
            </a:r>
            <a:r>
              <a:rPr lang="en-CA" dirty="0">
                <a:hlinkClick r:id="rId2"/>
              </a:rPr>
              <a:t>observerships@ihiubc.com</a:t>
            </a:r>
            <a:r>
              <a:rPr lang="en-CA" dirty="0"/>
              <a:t> to learn more of these coming opportunities! 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4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630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mer_21_f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69" y="1015932"/>
            <a:ext cx="7832293" cy="4699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09295" y="4932591"/>
            <a:ext cx="12981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/>
                <a:cs typeface="Arial"/>
              </a:rPr>
              <a:t>Adverse</a:t>
            </a:r>
          </a:p>
          <a:p>
            <a:r>
              <a:rPr lang="en-US" sz="2200" b="1" dirty="0" smtClean="0">
                <a:solidFill>
                  <a:srgbClr val="FF0000"/>
                </a:solidFill>
                <a:latin typeface="Arial"/>
                <a:cs typeface="Arial"/>
              </a:rPr>
              <a:t>Event</a:t>
            </a:r>
            <a:endParaRPr lang="en-US" sz="22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843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476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www.ihiubc.com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icture 2" descr="ihipan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22" y="1427476"/>
            <a:ext cx="7655769" cy="509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95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Icebreaker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Emergency Department Flow Game:</a:t>
            </a:r>
          </a:p>
          <a:p>
            <a:pPr marL="349250" lvl="1" indent="0" algn="ctr">
              <a:buNone/>
            </a:pPr>
            <a:r>
              <a:rPr lang="en-US" sz="3000" b="1" dirty="0" smtClean="0"/>
              <a:t>Get into groups of 5!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0430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3-01 at 12.32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06" y="310631"/>
            <a:ext cx="6741672" cy="6185843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73"/>
          <a:stretch>
            <a:fillRect/>
          </a:stretch>
        </p:blipFill>
        <p:spPr>
          <a:xfrm>
            <a:off x="7411640" y="5231212"/>
            <a:ext cx="1568202" cy="149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9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IHI UBC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VISION</a:t>
            </a:r>
            <a:r>
              <a:rPr lang="en-US" dirty="0" smtClean="0"/>
              <a:t>: a future generation of skilled, passionate </a:t>
            </a:r>
            <a:r>
              <a:rPr lang="en-US" dirty="0" err="1" smtClean="0"/>
              <a:t>changemakers</a:t>
            </a:r>
            <a:r>
              <a:rPr lang="en-US" dirty="0" smtClean="0"/>
              <a:t> that create an efficient, effective and safe healthcare system</a:t>
            </a:r>
          </a:p>
          <a:p>
            <a:r>
              <a:rPr lang="en-US" b="1" dirty="0" smtClean="0"/>
              <a:t>MISSION</a:t>
            </a:r>
            <a:r>
              <a:rPr lang="en-US" dirty="0" smtClean="0"/>
              <a:t>: to equip students with skills, knowledge and opportunities to advance healthcare quality improvement and patient safety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384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IHI UBC Leadership</a:t>
            </a:r>
            <a:endParaRPr lang="en-US" dirty="0"/>
          </a:p>
        </p:txBody>
      </p:sp>
      <p:sp>
        <p:nvSpPr>
          <p:cNvPr id="52" name="Hexagon 51"/>
          <p:cNvSpPr/>
          <p:nvPr/>
        </p:nvSpPr>
        <p:spPr>
          <a:xfrm>
            <a:off x="3296776" y="3003446"/>
            <a:ext cx="1440160" cy="136815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exagon 52"/>
          <p:cNvSpPr/>
          <p:nvPr/>
        </p:nvSpPr>
        <p:spPr>
          <a:xfrm>
            <a:off x="4448904" y="2283366"/>
            <a:ext cx="1440160" cy="1368152"/>
          </a:xfrm>
          <a:prstGeom prst="hexagon">
            <a:avLst/>
          </a:prstGeom>
          <a:solidFill>
            <a:srgbClr val="C2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exagon 53"/>
          <p:cNvSpPr/>
          <p:nvPr/>
        </p:nvSpPr>
        <p:spPr>
          <a:xfrm>
            <a:off x="4448904" y="3723526"/>
            <a:ext cx="1440160" cy="1368152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exagon 54"/>
          <p:cNvSpPr/>
          <p:nvPr/>
        </p:nvSpPr>
        <p:spPr>
          <a:xfrm>
            <a:off x="5601032" y="3003446"/>
            <a:ext cx="1440160" cy="1368152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exagon 55"/>
          <p:cNvSpPr/>
          <p:nvPr/>
        </p:nvSpPr>
        <p:spPr>
          <a:xfrm>
            <a:off x="5601032" y="4443606"/>
            <a:ext cx="1440160" cy="1368152"/>
          </a:xfrm>
          <a:prstGeom prst="hexagon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Hexagon 56"/>
          <p:cNvSpPr/>
          <p:nvPr/>
        </p:nvSpPr>
        <p:spPr>
          <a:xfrm>
            <a:off x="4448904" y="5164214"/>
            <a:ext cx="1440160" cy="1368152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592920" y="2722597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President</a:t>
            </a:r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469616" y="349874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Treasurer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523292" y="4139479"/>
            <a:ext cx="136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Scholarship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745048" y="330425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Communi-cations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817056" y="487739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</a:t>
            </a:r>
          </a:p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632502" y="5488592"/>
            <a:ext cx="1293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QuIP</a:t>
            </a:r>
            <a:endParaRPr lang="en-US" dirty="0"/>
          </a:p>
          <a:p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64" name="Hexagon 63"/>
          <p:cNvSpPr/>
          <p:nvPr/>
        </p:nvSpPr>
        <p:spPr>
          <a:xfrm>
            <a:off x="3296776" y="4443606"/>
            <a:ext cx="1440160" cy="1368152"/>
          </a:xfrm>
          <a:prstGeom prst="hexag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480374" y="4629850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QI Observer-ships</a:t>
            </a:r>
          </a:p>
          <a:p>
            <a:endParaRPr lang="en-US" dirty="0"/>
          </a:p>
        </p:txBody>
      </p:sp>
      <p:sp>
        <p:nvSpPr>
          <p:cNvPr id="66" name="Hexagon 65"/>
          <p:cNvSpPr/>
          <p:nvPr/>
        </p:nvSpPr>
        <p:spPr>
          <a:xfrm>
            <a:off x="6767746" y="3694657"/>
            <a:ext cx="1440160" cy="1368152"/>
          </a:xfrm>
          <a:prstGeom prst="hexagon">
            <a:avLst/>
          </a:prstGeom>
          <a:solidFill>
            <a:srgbClr val="CC5FAB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834779" y="4139479"/>
            <a:ext cx="1552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Curriculum</a:t>
            </a:r>
          </a:p>
          <a:p>
            <a:endParaRPr lang="en-US" dirty="0"/>
          </a:p>
        </p:txBody>
      </p:sp>
      <p:sp>
        <p:nvSpPr>
          <p:cNvPr id="68" name="Hexagon 67"/>
          <p:cNvSpPr/>
          <p:nvPr/>
        </p:nvSpPr>
        <p:spPr>
          <a:xfrm>
            <a:off x="2144648" y="2283366"/>
            <a:ext cx="1440160" cy="1368152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360672" y="258417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Faculty Advisor</a:t>
            </a:r>
          </a:p>
          <a:p>
            <a:endParaRPr lang="en-US" dirty="0"/>
          </a:p>
        </p:txBody>
      </p:sp>
      <p:sp>
        <p:nvSpPr>
          <p:cNvPr id="70" name="Hexagon 69"/>
          <p:cNvSpPr/>
          <p:nvPr/>
        </p:nvSpPr>
        <p:spPr>
          <a:xfrm>
            <a:off x="2144648" y="3723526"/>
            <a:ext cx="1440160" cy="1368152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360672" y="402433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Faculty Advisor</a:t>
            </a:r>
          </a:p>
          <a:p>
            <a:endParaRPr lang="en-US" dirty="0"/>
          </a:p>
        </p:txBody>
      </p:sp>
      <p:sp>
        <p:nvSpPr>
          <p:cNvPr id="72" name="Hexagon 71"/>
          <p:cNvSpPr/>
          <p:nvPr/>
        </p:nvSpPr>
        <p:spPr>
          <a:xfrm>
            <a:off x="2144648" y="5164214"/>
            <a:ext cx="1440160" cy="1368152"/>
          </a:xfrm>
          <a:prstGeom prst="hexagon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432680" y="546502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Faculty Advisor</a:t>
            </a:r>
          </a:p>
          <a:p>
            <a:endParaRPr lang="en-US" dirty="0"/>
          </a:p>
        </p:txBody>
      </p:sp>
      <p:sp>
        <p:nvSpPr>
          <p:cNvPr id="74" name="Hexagon 73"/>
          <p:cNvSpPr/>
          <p:nvPr/>
        </p:nvSpPr>
        <p:spPr>
          <a:xfrm>
            <a:off x="966976" y="4434683"/>
            <a:ext cx="1440160" cy="1368152"/>
          </a:xfrm>
          <a:prstGeom prst="hexag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08544" y="470840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Faculty Advisor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3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IHI UBC Opportunities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27059" y="2970143"/>
            <a:ext cx="4161365" cy="326716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Speaker Series</a:t>
            </a:r>
          </a:p>
          <a:p>
            <a:r>
              <a:rPr lang="en-US" sz="2600" dirty="0" err="1" smtClean="0"/>
              <a:t>QuIP</a:t>
            </a:r>
            <a:r>
              <a:rPr lang="en-US" sz="2600" dirty="0" smtClean="0"/>
              <a:t> Workshop Series</a:t>
            </a:r>
          </a:p>
          <a:p>
            <a:r>
              <a:rPr lang="en-US" sz="2600" dirty="0" smtClean="0"/>
              <a:t>Student Scholarship</a:t>
            </a:r>
          </a:p>
          <a:p>
            <a:r>
              <a:rPr lang="en-US" sz="2600" dirty="0" err="1" smtClean="0"/>
              <a:t>Observership</a:t>
            </a:r>
            <a:r>
              <a:rPr lang="en-US" sz="2600" dirty="0" smtClean="0"/>
              <a:t> Program</a:t>
            </a:r>
            <a:endParaRPr lang="en-US" sz="2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6206" y="2996952"/>
            <a:ext cx="3288885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Awareness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Engagement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Practical Experience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Mentorship</a:t>
            </a:r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7" name="Picture 6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8" name="Picture 7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438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What:</a:t>
            </a:r>
            <a:r>
              <a:rPr lang="en-US" dirty="0" smtClean="0"/>
              <a:t> </a:t>
            </a:r>
            <a:r>
              <a:rPr lang="en-US" dirty="0"/>
              <a:t>The IHI Speaker Series events </a:t>
            </a:r>
            <a:r>
              <a:rPr lang="en-US" dirty="0" smtClean="0"/>
              <a:t>feature free lectures </a:t>
            </a:r>
            <a:r>
              <a:rPr lang="en-US" dirty="0"/>
              <a:t>by local Quality Improvement leaders to offer a space for students and healthcare professionals to learn, connect, and share ideas.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year, we hope to deliver a speaker series surrounding the topic of "Evidence Based Medicine - Family Physicians on Prescribing Decisions" featuring speakers in healthcare.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229134" y="5638800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159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When:</a:t>
            </a:r>
            <a:r>
              <a:rPr lang="en-US" dirty="0" smtClean="0"/>
              <a:t> We will be having two lectures in November and February, followed by the annual panel event in March.</a:t>
            </a:r>
          </a:p>
          <a:p>
            <a:r>
              <a:rPr lang="en-US" b="1" u="sng" dirty="0" smtClean="0"/>
              <a:t>Who:</a:t>
            </a:r>
            <a:r>
              <a:rPr lang="en-US" dirty="0" smtClean="0"/>
              <a:t> You! Our speaker series encourages undergraduate and graduate students, medical students, patients, and healthcare workers to interact and share their insights and experiences about improving healthcare.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5" name="Picture 4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6" name="Picture 5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816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QuIP</a:t>
            </a:r>
            <a:r>
              <a:rPr lang="en-US" dirty="0"/>
              <a:t> </a:t>
            </a:r>
            <a:r>
              <a:rPr lang="en-US" dirty="0" smtClean="0"/>
              <a:t>Workshop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01455"/>
            <a:ext cx="7662864" cy="363580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 brand new initiative from IHI UBC to be launched this fall!!</a:t>
            </a:r>
          </a:p>
          <a:p>
            <a:endParaRPr lang="en-US" dirty="0"/>
          </a:p>
          <a:p>
            <a:r>
              <a:rPr lang="en-US" dirty="0"/>
              <a:t>A series of workshops exploring principles and techniques related to health care improvement</a:t>
            </a:r>
          </a:p>
          <a:p>
            <a:pPr lvl="1"/>
            <a:r>
              <a:rPr lang="en-US" dirty="0"/>
              <a:t>Fall series: Quality Improvement</a:t>
            </a:r>
          </a:p>
          <a:p>
            <a:pPr lvl="1"/>
            <a:r>
              <a:rPr lang="en-US" dirty="0"/>
              <a:t>Spring series: Patient Safety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239000" y="5644673"/>
            <a:ext cx="1809828" cy="1016480"/>
            <a:chOff x="7239000" y="5632578"/>
            <a:chExt cx="1809828" cy="1016480"/>
          </a:xfrm>
        </p:grpSpPr>
        <p:pic>
          <p:nvPicPr>
            <p:cNvPr id="8" name="Picture 7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9" name="Picture 8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7239000" y="5632578"/>
            <a:ext cx="1809828" cy="1016480"/>
            <a:chOff x="7239000" y="5632578"/>
            <a:chExt cx="1809828" cy="1016480"/>
          </a:xfrm>
        </p:grpSpPr>
        <p:pic>
          <p:nvPicPr>
            <p:cNvPr id="11" name="Picture 10" descr="images.jpeg"/>
            <p:cNvPicPr>
              <a:picLocks noChangeAspect="1"/>
            </p:cNvPicPr>
            <p:nvPr/>
          </p:nvPicPr>
          <p:blipFill>
            <a:blip r:embed="rId2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573"/>
            <a:stretch>
              <a:fillRect/>
            </a:stretch>
          </p:blipFill>
          <p:spPr>
            <a:xfrm>
              <a:off x="8001000" y="5632578"/>
              <a:ext cx="1047828" cy="997731"/>
            </a:xfrm>
            <a:prstGeom prst="rect">
              <a:avLst/>
            </a:prstGeom>
          </p:spPr>
        </p:pic>
        <p:pic>
          <p:nvPicPr>
            <p:cNvPr id="12" name="Picture 11" descr="UBClogo.jpeg"/>
            <p:cNvPicPr>
              <a:picLocks noChangeAspect="1"/>
            </p:cNvPicPr>
            <p:nvPr/>
          </p:nvPicPr>
          <p:blipFill>
            <a:blip r:embed="rId3">
              <a:lum bright="6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5638800"/>
              <a:ext cx="742423" cy="1010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3250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566</TotalTime>
  <Words>717</Words>
  <Application>Microsoft Macintosh PowerPoint</Application>
  <PresentationFormat>On-screen Show (4:3)</PresentationFormat>
  <Paragraphs>100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Genesis</vt:lpstr>
      <vt:lpstr>Institute for Healthcare Improvement Open School UBC Chapter</vt:lpstr>
      <vt:lpstr>PowerPoint Presentation</vt:lpstr>
      <vt:lpstr>PowerPoint Presentation</vt:lpstr>
      <vt:lpstr>IHI UBC</vt:lpstr>
      <vt:lpstr>IHI UBC Leadership</vt:lpstr>
      <vt:lpstr>IHI UBC Opportunities</vt:lpstr>
      <vt:lpstr>Speaker Series</vt:lpstr>
      <vt:lpstr>Speaker Series</vt:lpstr>
      <vt:lpstr>QuIP Workshop Series</vt:lpstr>
      <vt:lpstr>QuIP Workshop Series</vt:lpstr>
      <vt:lpstr>QuIP Workshop Series</vt:lpstr>
      <vt:lpstr>Student Scholarship</vt:lpstr>
      <vt:lpstr>Student Scholarship</vt:lpstr>
      <vt:lpstr>Student Scholarship</vt:lpstr>
      <vt:lpstr>Student Scholarship</vt:lpstr>
      <vt:lpstr>Observership Program</vt:lpstr>
      <vt:lpstr>Observership Program</vt:lpstr>
      <vt:lpstr>Observership Program</vt:lpstr>
      <vt:lpstr>Observership Program</vt:lpstr>
      <vt:lpstr>www.ihiubc.com</vt:lpstr>
      <vt:lpstr>Icebreaker 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for Healthcare Improvement Open School UBC Chapter</dc:title>
  <dc:creator>Andrea</dc:creator>
  <cp:lastModifiedBy>Daniel Lithwick</cp:lastModifiedBy>
  <cp:revision>16</cp:revision>
  <dcterms:created xsi:type="dcterms:W3CDTF">2014-09-18T17:58:26Z</dcterms:created>
  <dcterms:modified xsi:type="dcterms:W3CDTF">2014-10-01T00:55:50Z</dcterms:modified>
</cp:coreProperties>
</file>